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63" r:id="rId5"/>
    <p:sldId id="259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67" r:id="rId17"/>
    <p:sldId id="277" r:id="rId18"/>
    <p:sldId id="264" r:id="rId19"/>
    <p:sldId id="265" r:id="rId20"/>
    <p:sldId id="27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>
        <p:scale>
          <a:sx n="100" d="100"/>
          <a:sy n="100" d="100"/>
        </p:scale>
        <p:origin x="-6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BDC383-A54B-4ED7-AFEF-C0E8AC4D1FC0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54BB7-8CD2-4F08-8D57-BC1A8AAD5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EF3E9-91F1-43D0-BDC4-08BE9477B3B3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7A5D-C80B-48F4-BBAB-D335D334D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F3BFE-910B-427C-A46A-18F1D78C9C5E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8E44A-F242-45F0-9634-4A95B85CA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CA197-684F-4820-82AB-960BE82AB4D3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16327-BEC9-432A-9874-1545F3D85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063AAB-01A0-4B29-BD07-36258F2DA021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E1417-C870-4C51-AE7D-3BC6355D7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3A092-3BD9-40A0-8CA4-15FEBFF9EC3B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3B11F-B889-466E-90A9-A4C4DCBE9C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B2C41-366F-4C58-90DA-ECED457A20FA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F53E0-62E8-44CD-BB60-369B09ED8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A96AA8-1712-4FF0-A22A-5B3116CF59D3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4C352-F8C9-4F81-A10B-961A4E79E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2C41CC-0AF2-4066-858F-19B4E4752E5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FBD55-5D8B-42F4-A43D-90CD7183B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4545DE-9DE3-4776-9F2F-5DD8F822E9E9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1BF2-F7DB-45EF-9C68-93300BC909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11138"/>
            <a:ext cx="2057400" cy="59150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11138"/>
            <a:ext cx="6019800" cy="59150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4CA58-AC98-422A-8B4D-BEFA661C106C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6EC83-CC59-4F34-AB22-5EB8F8D9D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1438276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5" y="6742113"/>
            <a:ext cx="9128125" cy="115887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5" y="-9525"/>
            <a:ext cx="9144000" cy="109538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  <a:headEnd/>
            <a:tailEnd/>
          </a:ln>
        </p:spPr>
        <p:txBody>
          <a:bodyPr lIns="36000" tIns="7200" rIns="36000" bIns="18000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1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EB6FDB0C-E6F4-49C0-8657-3DD5F7F2E7EE}" type="datetimeFigureOut">
              <a:rPr lang="en-US"/>
              <a:pPr/>
              <a:t>12/24/2020</a:t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125BA7AB-4396-4AA4-AEDD-E62BA7A033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  <a:ea typeface="隶书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49A005B-092B-457B-A694-8ED55D11B749}" type="datetimeFigureOut">
              <a:rPr lang="zh-CN" altLang="en-US" smtClean="0"/>
              <a:pPr/>
              <a:t>2020/12/24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694BC2A-C37D-49D5-9E71-F693119E42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31532;&#20108;&#23626;&#28304;&#26122;&#26479;&#25216;&#33021;&#22823;&#36187;.doc" TargetMode="Externa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jpeg"/><Relationship Id="rId4" Type="http://schemas.openxmlformats.org/officeDocument/2006/relationships/hyperlink" Target="&#26032;&#31532;&#20108;&#23626;&#25991;&#35910;&#26479;&#25216;&#33021;&#22823;&#36187;.do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6_&#24191;&#19996;&#30465;&#25945;&#32946;&#21381;&#20851;&#20110;&#32452;&#32455;&#24320;&#23637;2020&#8212;2021&#24180;&#24230;&#20840;&#30465;&#32844;&#19994;&#38498;&#26657;&#23398;&#29983;&#19987;&#19994;&#25216;&#33021;&#22823;&#36187;&#30340;&#36890;&#30693;.pdf" TargetMode="Externa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信息工程技术学院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91880" y="3789040"/>
            <a:ext cx="5114778" cy="1101248"/>
          </a:xfrm>
        </p:spPr>
        <p:txBody>
          <a:bodyPr>
            <a:normAutofit/>
          </a:bodyPr>
          <a:lstStyle/>
          <a:p>
            <a:r>
              <a:rPr lang="en-US" altLang="zh-CN" b="1" dirty="0" err="1" smtClean="0">
                <a:solidFill>
                  <a:srgbClr val="FF0000"/>
                </a:solidFill>
              </a:rPr>
              <a:t>职业技能大赛总结</a:t>
            </a:r>
            <a:r>
              <a:rPr lang="zh-CN" altLang="en-US" b="1" dirty="0" smtClean="0">
                <a:solidFill>
                  <a:srgbClr val="FF0000"/>
                </a:solidFill>
              </a:rPr>
              <a:t>汇报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62688" y="1412588"/>
            <a:ext cx="3106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+mj-ea"/>
                <a:ea typeface="+mj-ea"/>
              </a:rPr>
              <a:t>2019-2020年度</a:t>
            </a:r>
            <a:endParaRPr lang="zh-CN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信息技术素养大赛</a:t>
            </a:r>
            <a:endParaRPr lang="zh-CN" altLang="en-US" dirty="0"/>
          </a:p>
        </p:txBody>
      </p:sp>
      <p:pic>
        <p:nvPicPr>
          <p:cNvPr id="5" name="内容占位符 4" descr="信息素养大赛三等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7200" y="2464816"/>
            <a:ext cx="4038600" cy="2796731"/>
          </a:xfrm>
        </p:spPr>
      </p:pic>
      <p:pic>
        <p:nvPicPr>
          <p:cNvPr id="8" name="内容占位符 7" descr="李国文优秀指导教师奖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41093"/>
            <a:ext cx="4038600" cy="2844177"/>
          </a:xfrm>
        </p:spPr>
      </p:pic>
      <p:sp>
        <p:nvSpPr>
          <p:cNvPr id="9" name="TextBox 8"/>
          <p:cNvSpPr txBox="1"/>
          <p:nvPr/>
        </p:nvSpPr>
        <p:spPr>
          <a:xfrm>
            <a:off x="971600" y="56612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本赛项是我校历年参加来取得的最好成绩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sz="3600" kern="100" dirty="0" smtClean="0">
                <a:latin typeface="Times New Roman"/>
                <a:ea typeface="宋体"/>
                <a:cs typeface="Times New Roman"/>
              </a:rPr>
              <a:t>第六届全国应用型人才综合技能大赛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106688" cy="1828800"/>
          </a:xfrm>
        </p:spPr>
        <p:txBody>
          <a:bodyPr/>
          <a:lstStyle/>
          <a:p>
            <a:r>
              <a:rPr lang="zh-CN" altLang="zh-CN" kern="100" dirty="0" smtClean="0">
                <a:latin typeface="Times New Roman"/>
                <a:ea typeface="宋体"/>
                <a:cs typeface="Times New Roman"/>
              </a:rPr>
              <a:t>“</a:t>
            </a:r>
            <a:r>
              <a:rPr lang="zh-CN" altLang="zh-CN" kern="1200" dirty="0" smtClean="0">
                <a:solidFill>
                  <a:schemeClr val="dk1"/>
                </a:solidFill>
              </a:rPr>
              <a:t>匠心﹒园丁情”教师创课大赛（教师组）</a:t>
            </a:r>
            <a:r>
              <a:rPr lang="zh-CN" altLang="zh-CN" kern="100" dirty="0" smtClean="0">
                <a:latin typeface="Times New Roman"/>
                <a:ea typeface="宋体"/>
                <a:cs typeface="Times New Roman"/>
              </a:rPr>
              <a:t/>
            </a:r>
            <a:br>
              <a:rPr lang="zh-CN" altLang="zh-CN" kern="100" dirty="0" smtClean="0">
                <a:latin typeface="Times New Roman"/>
                <a:ea typeface="宋体"/>
                <a:cs typeface="Times New Roman"/>
              </a:rPr>
            </a:br>
            <a:endParaRPr lang="zh-CN" altLang="en-US" dirty="0"/>
          </a:p>
        </p:txBody>
      </p:sp>
      <p:pic>
        <p:nvPicPr>
          <p:cNvPr id="5" name="内容占位符 4" descr="吴海娟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198560" cy="4525963"/>
          </a:xfrm>
        </p:spPr>
      </p:pic>
      <p:pic>
        <p:nvPicPr>
          <p:cNvPr id="7" name="图片 6" descr="吴（个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01008"/>
            <a:ext cx="2963821" cy="222286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李国文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77072"/>
            <a:ext cx="4038600" cy="2036991"/>
          </a:xfrm>
        </p:spPr>
      </p:pic>
      <p:pic>
        <p:nvPicPr>
          <p:cNvPr id="6" name="内容占位符 5" descr="李国文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4077072"/>
            <a:ext cx="4038600" cy="2347561"/>
          </a:xfrm>
        </p:spPr>
      </p:pic>
      <p:pic>
        <p:nvPicPr>
          <p:cNvPr id="7" name="内容占位符 3" descr="吴海娟（1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9552" y="332656"/>
            <a:ext cx="8229600" cy="32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zh-CN" sz="2800" b="1" dirty="0" smtClean="0">
                <a:solidFill>
                  <a:srgbClr val="FF0000"/>
                </a:solidFill>
              </a:rPr>
              <a:t>信息工程技术学院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省赛、国赛</a:t>
            </a:r>
            <a:r>
              <a:rPr lang="zh-CN" altLang="zh-CN" sz="2800" b="1" dirty="0" smtClean="0">
                <a:solidFill>
                  <a:srgbClr val="FF0000"/>
                </a:solidFill>
              </a:rPr>
              <a:t>参赛项目情况表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507288" cy="56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320"/>
                <a:gridCol w="2577360"/>
                <a:gridCol w="1440160"/>
                <a:gridCol w="1196686"/>
                <a:gridCol w="1417881"/>
                <a:gridCol w="1417881"/>
              </a:tblGrid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序号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项目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所属教研室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参赛时间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指</a:t>
                      </a:r>
                      <a:r>
                        <a:rPr 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导</a:t>
                      </a:r>
                      <a:r>
                        <a:rPr lang="zh-CN" altLang="en-US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、领队</a:t>
                      </a:r>
                      <a:r>
                        <a:rPr lang="zh-CN" sz="1200" kern="100" dirty="0" smtClean="0">
                          <a:latin typeface="Times New Roman"/>
                          <a:ea typeface="宋体"/>
                          <a:cs typeface="Times New Roman"/>
                        </a:rPr>
                        <a:t>教</a:t>
                      </a: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师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获奖情况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“软件测试”赛项（高职组）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2020.11.28</a:t>
                      </a:r>
                      <a:endParaRPr kumimoji="0" lang="zh-CN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李国文、林琳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三等奖</a:t>
                      </a:r>
                    </a:p>
                  </a:txBody>
                  <a:tcPr marL="68580" marR="68580" marT="0" marB="0" anchor="ctr"/>
                </a:tc>
              </a:tr>
              <a:tr h="562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</a:t>
                      </a: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HTML5 </a:t>
                      </a: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交互融媒体内容设计与制作”赛项（高职组）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</a:t>
                      </a:r>
                      <a:r>
                        <a:rPr kumimoji="0" lang="zh-CN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．</a:t>
                      </a:r>
                      <a:r>
                        <a:rPr kumimoji="0" lang="en-US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11.28</a:t>
                      </a:r>
                      <a:endParaRPr kumimoji="0" lang="zh-CN" sz="1100" kern="10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李国文、林琳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三等奖</a:t>
                      </a: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1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</a:t>
                      </a: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Web</a:t>
                      </a: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应用软件开发”赛项（高职组）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2020.10.31</a:t>
                      </a:r>
                      <a:endParaRPr kumimoji="0" lang="zh-CN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潘伟林、李国文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“互联网广告设计”赛项（高职组）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2020.11.21</a:t>
                      </a:r>
                      <a:endParaRPr kumimoji="0" lang="zh-CN" sz="1100" kern="10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吴海娟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三等奖</a:t>
                      </a: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“计算机网络应用”赛项（高职组）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计算机网络技术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2020.10.17</a:t>
                      </a:r>
                      <a:endParaRPr kumimoji="0" lang="zh-CN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陈运航、林琳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1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“信息安全管理与评估”赛项（高职组）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计算机网络技术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2020.11.21</a:t>
                      </a:r>
                      <a:endParaRPr kumimoji="0" lang="zh-CN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>
                          <a:latin typeface="Times New Roman"/>
                          <a:ea typeface="宋体"/>
                          <a:cs typeface="Times New Roman"/>
                        </a:rPr>
                        <a:t>邱永中、潘伟林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1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</a:t>
                      </a: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广东省高职高专院校信息素养大赛复赛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2020.11</a:t>
                      </a:r>
                      <a:endParaRPr kumimoji="0" lang="zh-CN" sz="1100" kern="10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李国文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latin typeface="Times New Roman"/>
                          <a:ea typeface="宋体"/>
                          <a:cs typeface="宋体"/>
                        </a:rPr>
                        <a:t>三等奖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endParaRPr lang="zh-CN" sz="11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第六届全国应用型人才综合技能大赛“匠心职场秀简历精英挑战大赛”赛项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2020.12.2</a:t>
                      </a:r>
                      <a:endParaRPr kumimoji="0" lang="zh-CN" sz="1100" kern="10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吴海娟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65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CN" alt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第六届全国应用型人才综合技能大赛“巨鹿杯文化创意设计大赛”赛项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CN" alt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zh-CN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2020.12.8</a:t>
                      </a:r>
                      <a:endParaRPr kumimoji="0" lang="zh-CN" altLang="en-US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CN" alt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吴海娟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2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第六届全国应用型人才综合技能大</a:t>
                      </a:r>
                      <a:r>
                        <a:rPr lang="zh-CN" sz="1100" kern="100" dirty="0" smtClean="0">
                          <a:latin typeface="Times New Roman"/>
                          <a:ea typeface="宋体"/>
                          <a:cs typeface="Times New Roman"/>
                        </a:rPr>
                        <a:t>赛“</a:t>
                      </a:r>
                      <a:r>
                        <a:rPr kumimoji="0" lang="zh-CN" altLang="zh-CN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匠心﹒园丁情”教师创课大赛（教师组）</a:t>
                      </a:r>
                      <a:endParaRPr lang="zh-CN" sz="11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100" kern="100" dirty="0">
                          <a:solidFill>
                            <a:schemeClr val="dk1"/>
                          </a:solidFill>
                          <a:latin typeface="Times New Roman"/>
                          <a:ea typeface="宋体"/>
                          <a:cs typeface="Times New Roman"/>
                        </a:rPr>
                        <a:t>2020.12.8</a:t>
                      </a:r>
                      <a:endParaRPr kumimoji="0" lang="zh-CN" sz="1100" kern="100" dirty="0">
                        <a:solidFill>
                          <a:schemeClr val="dk1"/>
                        </a:solidFill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100" kern="100" dirty="0">
                          <a:latin typeface="Times New Roman"/>
                          <a:ea typeface="宋体"/>
                          <a:cs typeface="Times New Roman"/>
                        </a:rPr>
                        <a:t>吴海娟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latin typeface="Times New Roman"/>
                          <a:ea typeface="宋体"/>
                          <a:cs typeface="宋体"/>
                        </a:rPr>
                        <a:t>三等奖</a:t>
                      </a:r>
                      <a:endParaRPr lang="zh-CN" sz="12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</a:rPr>
              <a:t>校内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职业技能大赛</a:t>
            </a:r>
            <a:endParaRPr lang="zh-CN" altLang="en-US" sz="36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4040188" cy="639762"/>
          </a:xfrm>
        </p:spPr>
        <p:txBody>
          <a:bodyPr/>
          <a:lstStyle/>
          <a:p>
            <a:pPr algn="ctr"/>
            <a:r>
              <a:rPr lang="en-US" altLang="zh-CN" dirty="0" smtClean="0">
                <a:hlinkClick r:id="rId2" action="ppaction://hlinkfile"/>
              </a:rPr>
              <a:t>2020第二届</a:t>
            </a:r>
            <a:r>
              <a:rPr lang="zh-CN" altLang="en-US" dirty="0" smtClean="0">
                <a:hlinkClick r:id="rId2" action="ppaction://hlinkfile"/>
              </a:rPr>
              <a:t>源昊杯</a:t>
            </a:r>
            <a:endParaRPr lang="zh-CN" altLang="en-US" dirty="0"/>
          </a:p>
        </p:txBody>
      </p:sp>
      <p:pic>
        <p:nvPicPr>
          <p:cNvPr id="8" name="内容占位符 7" descr="软件测试竞赛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60198" y="2174875"/>
            <a:ext cx="2634192" cy="3951288"/>
          </a:xfrm>
        </p:spPr>
      </p:pic>
      <p:sp>
        <p:nvSpPr>
          <p:cNvPr id="6" name="文本占位符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zh-CN" dirty="0" smtClean="0">
                <a:hlinkClick r:id="rId4" action="ppaction://hlinkfile"/>
              </a:rPr>
              <a:t>  2020第二届文豆杯</a:t>
            </a:r>
            <a:endParaRPr lang="zh-CN" altLang="en-US" dirty="0"/>
          </a:p>
        </p:txBody>
      </p:sp>
      <p:pic>
        <p:nvPicPr>
          <p:cNvPr id="9" name="内容占位符 8" descr="源0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860032" y="2276872"/>
            <a:ext cx="2981905" cy="3951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" name="内容占位符 9" descr="校赛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12976"/>
            <a:ext cx="4176464" cy="2736304"/>
          </a:xfrm>
        </p:spPr>
      </p:pic>
      <p:pic>
        <p:nvPicPr>
          <p:cNvPr id="14" name="内容占位符 13" descr="校赛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2852936"/>
            <a:ext cx="4392488" cy="3274469"/>
          </a:xfrm>
        </p:spPr>
      </p:pic>
      <p:pic>
        <p:nvPicPr>
          <p:cNvPr id="15" name="图片 14" descr="校赛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32656"/>
            <a:ext cx="4096453" cy="2880320"/>
          </a:xfrm>
          <a:prstGeom prst="rect">
            <a:avLst/>
          </a:prstGeom>
        </p:spPr>
      </p:pic>
      <p:pic>
        <p:nvPicPr>
          <p:cNvPr id="9" name="图片 8" descr="校赛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4248472" cy="24772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err="1" smtClean="0">
                <a:solidFill>
                  <a:srgbClr val="FF0000"/>
                </a:solidFill>
              </a:rPr>
              <a:t>校内职业技能大赛</a:t>
            </a:r>
            <a:r>
              <a:rPr lang="zh-CN" altLang="en-US" sz="3600" dirty="0" smtClean="0">
                <a:solidFill>
                  <a:srgbClr val="FF0000"/>
                </a:solidFill>
              </a:rPr>
              <a:t>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6863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三个赛项，累计参加人数</a:t>
            </a:r>
            <a:r>
              <a:rPr lang="en-US" altLang="zh-CN" dirty="0" smtClean="0"/>
              <a:t>169</a:t>
            </a:r>
            <a:r>
              <a:rPr lang="zh-CN" altLang="en-US" dirty="0" smtClean="0"/>
              <a:t>人，其中软件测试</a:t>
            </a:r>
            <a:r>
              <a:rPr lang="en-US" altLang="zh-CN" dirty="0" smtClean="0"/>
              <a:t>52</a:t>
            </a:r>
            <a:r>
              <a:rPr lang="zh-CN" altLang="en-US" dirty="0" smtClean="0"/>
              <a:t>人，平面设计</a:t>
            </a:r>
            <a:r>
              <a:rPr lang="en-US" altLang="zh-CN" dirty="0" smtClean="0"/>
              <a:t>51</a:t>
            </a:r>
            <a:r>
              <a:rPr lang="zh-CN" altLang="en-US" dirty="0" smtClean="0"/>
              <a:t>人，前端项目开发</a:t>
            </a:r>
            <a:r>
              <a:rPr lang="en-US" altLang="zh-CN" dirty="0" smtClean="0"/>
              <a:t>66</a:t>
            </a:r>
            <a:r>
              <a:rPr lang="zh-CN" altLang="en-US" dirty="0" smtClean="0"/>
              <a:t>人。一等奖</a:t>
            </a:r>
            <a:r>
              <a:rPr lang="en-US" altLang="zh-CN" dirty="0" smtClean="0"/>
              <a:t>9</a:t>
            </a:r>
            <a:r>
              <a:rPr lang="zh-CN" altLang="en-US" dirty="0" smtClean="0"/>
              <a:t>人，二等奖</a:t>
            </a:r>
            <a:r>
              <a:rPr lang="en-US" altLang="zh-CN" dirty="0" smtClean="0"/>
              <a:t>18</a:t>
            </a:r>
            <a:r>
              <a:rPr lang="zh-CN" altLang="en-US" dirty="0" smtClean="0"/>
              <a:t>人，三等奖</a:t>
            </a:r>
            <a:r>
              <a:rPr lang="en-US" altLang="zh-CN" dirty="0" smtClean="0"/>
              <a:t>27</a:t>
            </a:r>
            <a:r>
              <a:rPr lang="zh-CN" altLang="en-US" dirty="0" smtClean="0"/>
              <a:t>人。</a:t>
            </a:r>
            <a:endParaRPr lang="zh-CN" altLang="en-US" dirty="0"/>
          </a:p>
        </p:txBody>
      </p:sp>
      <p:pic>
        <p:nvPicPr>
          <p:cNvPr id="11266" name="Picture 2" descr="C:\Users\Administrator.User-2020ZHLQIZ\Documents\Tencent Files\747120246\Image\C2C\85FDAA05F5F6A4AF0DD72106E4EBF5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806446" cy="2808312"/>
          </a:xfrm>
          <a:prstGeom prst="rect">
            <a:avLst/>
          </a:prstGeom>
          <a:noFill/>
        </p:spPr>
      </p:pic>
      <p:pic>
        <p:nvPicPr>
          <p:cNvPr id="11268" name="Picture 4" descr="C:\Users\Administrator.User-2020ZHLQIZ\Documents\Tencent Files\747120246\Image\C2C\DC472B334318CD965CBA57E851972B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2020—2021</a:t>
            </a:r>
            <a:r>
              <a:rPr lang="zh-CN" altLang="en-US" sz="2800" dirty="0" smtClean="0">
                <a:solidFill>
                  <a:srgbClr val="FF0000"/>
                </a:solidFill>
              </a:rPr>
              <a:t>年度</a:t>
            </a:r>
            <a:r>
              <a:rPr lang="en-US" altLang="zh-CN" sz="2800" dirty="0" smtClean="0">
                <a:solidFill>
                  <a:srgbClr val="FF0000"/>
                </a:solidFill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</a:rPr>
            </a:br>
            <a:r>
              <a:rPr lang="zh-CN" altLang="en-US" sz="2800" dirty="0" smtClean="0">
                <a:solidFill>
                  <a:schemeClr val="tx1"/>
                </a:solidFill>
              </a:rPr>
              <a:t>全省职业院校学生专业技能大赛动员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zh-CN" altLang="en-US" dirty="0" smtClean="0">
                <a:hlinkClick r:id="rId2" action="ppaction://hlinkfile"/>
              </a:rPr>
              <a:t>广东省教育厅关于组织开展</a:t>
            </a:r>
            <a:r>
              <a:rPr lang="en-US" altLang="zh-CN" dirty="0" smtClean="0">
                <a:hlinkClick r:id="rId2" action="ppaction://hlinkfile"/>
              </a:rPr>
              <a:t>2020—2021</a:t>
            </a:r>
            <a:r>
              <a:rPr lang="zh-CN" altLang="en-US" dirty="0" smtClean="0">
                <a:hlinkClick r:id="rId2" action="ppaction://hlinkfile"/>
              </a:rPr>
              <a:t>年度全省职业院校学生专业技能大赛的通知</a:t>
            </a:r>
            <a:endParaRPr lang="zh-CN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6343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71600" y="501317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欢迎老师、同学们勇跃报名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94672" y="2967335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谢谢大家</a:t>
            </a:r>
            <a:endParaRPr lang="zh-CN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939784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dirty="0" err="1" smtClean="0">
                <a:solidFill>
                  <a:srgbClr val="FF0000"/>
                </a:solidFill>
              </a:rPr>
              <a:t>职业技能大赛总结</a:t>
            </a:r>
            <a:r>
              <a:rPr lang="zh-CN" altLang="en-US" sz="2800" dirty="0" smtClean="0">
                <a:solidFill>
                  <a:srgbClr val="FF0000"/>
                </a:solidFill>
              </a:rPr>
              <a:t>汇报：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6863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信息工程技术学院秉承“以赛促教、赛教融合、以赛促学、赛学结合”的理念，坚持将技能大赛与日常教学和职业能力的培养相融合，在人才培养体系中融入技能大赛、行业标准、岗位素质和技术的要求。</a:t>
            </a:r>
            <a:endParaRPr lang="en-US" altLang="zh-CN" dirty="0" smtClean="0"/>
          </a:p>
          <a:p>
            <a:r>
              <a:rPr lang="zh-CN" altLang="en-US" dirty="0" smtClean="0"/>
              <a:t>深入开展产教融合，实施校企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双元</a:t>
            </a:r>
            <a:r>
              <a:rPr lang="en-US" altLang="zh-CN" dirty="0" smtClean="0"/>
              <a:t>”</a:t>
            </a:r>
            <a:r>
              <a:rPr lang="zh-CN" altLang="en-US" dirty="0" smtClean="0"/>
              <a:t>育人</a:t>
            </a:r>
            <a:r>
              <a:rPr lang="en-US" altLang="zh-CN" dirty="0" smtClean="0"/>
              <a:t>,</a:t>
            </a:r>
            <a:r>
              <a:rPr lang="zh-CN" altLang="en-US" dirty="0" smtClean="0"/>
              <a:t>对各类职业技能竞赛，不仅走出去，还引进来，让学生均有参赛的机会。学生的职业技能和职业素养不断提升。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700" b="1" dirty="0" smtClean="0">
                <a:solidFill>
                  <a:srgbClr val="FF0000"/>
                </a:solidFill>
              </a:rPr>
              <a:t>2019-2020</a:t>
            </a:r>
            <a:r>
              <a:rPr lang="zh-CN" altLang="zh-CN" sz="2700" b="1" dirty="0" smtClean="0">
                <a:solidFill>
                  <a:srgbClr val="FF0000"/>
                </a:solidFill>
              </a:rPr>
              <a:t>年度</a:t>
            </a:r>
            <a:r>
              <a:rPr lang="en-US" altLang="zh-CN" sz="2700" b="1" dirty="0" smtClean="0">
                <a:solidFill>
                  <a:srgbClr val="FF0000"/>
                </a:solidFill>
              </a:rPr>
              <a:t/>
            </a:r>
            <a:br>
              <a:rPr lang="en-US" altLang="zh-CN" sz="2700" b="1" dirty="0" smtClean="0">
                <a:solidFill>
                  <a:srgbClr val="FF0000"/>
                </a:solidFill>
              </a:rPr>
            </a:br>
            <a:r>
              <a:rPr lang="zh-CN" altLang="zh-CN" sz="2700" b="1" dirty="0" smtClean="0">
                <a:solidFill>
                  <a:srgbClr val="FF0000"/>
                </a:solidFill>
              </a:rPr>
              <a:t>信息工程技术学院竞赛活动计划表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/>
                <a:gridCol w="3096344"/>
                <a:gridCol w="1512168"/>
                <a:gridCol w="1224136"/>
                <a:gridCol w="864096"/>
                <a:gridCol w="94644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序号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项目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所属教研室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预参赛时间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Times New Roman"/>
                          <a:ea typeface="宋体"/>
                          <a:cs typeface="Times New Roman"/>
                        </a:rPr>
                        <a:t>是否赛前辅导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Times New Roman"/>
                          <a:ea typeface="宋体"/>
                          <a:cs typeface="Times New Roman"/>
                        </a:rPr>
                        <a:t>备注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“软件测试”赛项（高职组）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11.28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2019.12</a:t>
                      </a:r>
                      <a:r>
                        <a:rPr lang="zh-CN" altLang="en-US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报名</a:t>
                      </a:r>
                      <a:endParaRPr lang="en-US" altLang="zh-CN" sz="105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05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因疫情经历了“临阵换将”</a:t>
                      </a:r>
                      <a:endParaRPr lang="en-US" altLang="zh-CN" sz="1050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</a:t>
                      </a: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HTML5 </a:t>
                      </a: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交互融媒体内容设计与制作”赛项（高职组）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11.28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</a:t>
                      </a: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Web</a:t>
                      </a: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应用软件开发”赛项（高职组）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10.31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4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“互联网广告设计”赛项（高职组）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11.21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5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“计算机网络应用”赛项（高职组）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计算机网络技术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10.17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6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广东省职业院校学生专业技能大赛 “信息安全管理与评估”赛项（高职组）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计算机网络技术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11.21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7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第二届源昊杯</a:t>
                      </a: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软件测试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11.06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否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Times New Roman"/>
                          <a:ea typeface="宋体"/>
                          <a:cs typeface="Times New Roman"/>
                        </a:rPr>
                        <a:t>校内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8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第二届文豆杯</a:t>
                      </a: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前端开发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 dirty="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11.13</a:t>
                      </a:r>
                      <a:endParaRPr lang="zh-CN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否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9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第二届文豆杯</a:t>
                      </a: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-</a:t>
                      </a: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平面设计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11.13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否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>
                          <a:latin typeface="Times New Roman"/>
                          <a:ea typeface="宋体"/>
                          <a:cs typeface="Times New Roman"/>
                        </a:rPr>
                        <a:t>2020</a:t>
                      </a: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广东省高职高专院校信息素养大赛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2020.11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2020.9.18</a:t>
                      </a: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endParaRPr lang="zh-CN" sz="105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第六届全国应用型人才综合技能大赛“匠心职场秀简历精英挑战大赛”赛项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2020.12.2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latin typeface="Times New Roman"/>
                          <a:ea typeface="宋体"/>
                          <a:cs typeface="Times New Roman"/>
                        </a:rPr>
                        <a:t>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2020.11.27</a:t>
                      </a: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12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latin typeface="宋体"/>
                        </a:rPr>
                        <a:t>第六届全国应用型人才综合技能大赛“巨鹿杯文化创意设计大赛”赛项</a:t>
                      </a:r>
                      <a:endParaRPr lang="zh-CN" altLang="en-US" sz="1050" b="1" kern="100" dirty="0">
                        <a:latin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900" b="1" kern="100">
                          <a:latin typeface="宋体"/>
                        </a:rPr>
                        <a:t>计算机应用技术</a:t>
                      </a:r>
                      <a:endParaRPr lang="zh-CN" altLang="en-US" sz="1050" b="1" kern="100">
                        <a:latin typeface="Times New Roman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900" b="1" kern="100" dirty="0">
                          <a:latin typeface="宋体"/>
                        </a:rPr>
                        <a:t>2020.12.8</a:t>
                      </a:r>
                      <a:endParaRPr lang="zh-CN" altLang="en-US" sz="1050" b="1" kern="100" dirty="0">
                        <a:latin typeface="Times New Roman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50" kern="100" dirty="0" smtClean="0">
                          <a:latin typeface="Times New Roman"/>
                        </a:rPr>
                        <a:t>是</a:t>
                      </a:r>
                      <a:endParaRPr lang="zh-CN" altLang="en-US" sz="1050" kern="100" dirty="0">
                        <a:latin typeface="Times New Roman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latin typeface="Times New Roman"/>
                          <a:ea typeface="宋体"/>
                          <a:cs typeface="Times New Roman"/>
                        </a:rPr>
                        <a:t>13</a:t>
                      </a:r>
                      <a:endParaRPr lang="zh-CN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第六届全国应用型人才综合技能大赛“匠心﹒园丁情”教师创课大赛（教师组）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050" b="1" kern="100">
                          <a:latin typeface="Times New Roman"/>
                          <a:ea typeface="宋体"/>
                          <a:cs typeface="Times New Roman"/>
                        </a:rPr>
                        <a:t>计算机应用技术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latin typeface="Times New Roman"/>
                          <a:ea typeface="宋体"/>
                          <a:cs typeface="Times New Roman"/>
                        </a:rPr>
                        <a:t>2020.12.8</a:t>
                      </a:r>
                      <a:endParaRPr lang="zh-CN" sz="1050" b="1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600" dirty="0" err="1" smtClean="0">
                <a:solidFill>
                  <a:srgbClr val="FF0000"/>
                </a:solidFill>
              </a:rPr>
              <a:t>职业技能大赛总结</a:t>
            </a:r>
            <a:r>
              <a:rPr lang="zh-CN" altLang="en-US" sz="3600" dirty="0" smtClean="0">
                <a:solidFill>
                  <a:srgbClr val="FF0000"/>
                </a:solidFill>
              </a:rPr>
              <a:t>汇报：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参赛项目确定后，我院师生积极准备，指导教师利用业余时间悉心指导，学生利用课余时间勤学苦练。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每一场竞赛都是一个完整的工作过程或一个原创的作品。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内容占位符 5" descr="陈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3744416" cy="2190130"/>
          </a:xfrm>
        </p:spPr>
      </p:pic>
      <p:pic>
        <p:nvPicPr>
          <p:cNvPr id="7" name="图片 6" descr="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3713989" cy="27854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 descr="潘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3672408" cy="2061703"/>
          </a:xfrm>
        </p:spPr>
      </p:pic>
      <p:pic>
        <p:nvPicPr>
          <p:cNvPr id="1026" name="Picture 2" descr="c48338fa12aba4323e5d471bf711c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48680"/>
            <a:ext cx="471601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校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6632"/>
            <a:ext cx="3384376" cy="4512501"/>
          </a:xfrm>
          <a:prstGeom prst="rect">
            <a:avLst/>
          </a:prstGeom>
        </p:spPr>
      </p:pic>
      <p:pic>
        <p:nvPicPr>
          <p:cNvPr id="10" name="内容占位符 9" descr="陈4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427984" y="3501008"/>
            <a:ext cx="4038600" cy="389837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600" dirty="0" smtClean="0">
                <a:solidFill>
                  <a:srgbClr val="FF0000"/>
                </a:solidFill>
              </a:rPr>
              <a:t>现场直播为特写我校镜头而自豪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pic>
        <p:nvPicPr>
          <p:cNvPr id="9" name="内容占位符 8" descr="潘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2545854" cy="4525963"/>
          </a:xfrm>
        </p:spPr>
      </p:pic>
      <p:pic>
        <p:nvPicPr>
          <p:cNvPr id="11" name="内容占位符 10" descr="潘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72200" y="1556792"/>
            <a:ext cx="2648880" cy="4709120"/>
          </a:xfrm>
        </p:spPr>
      </p:pic>
      <p:pic>
        <p:nvPicPr>
          <p:cNvPr id="12" name="图片 11" descr="潘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484784"/>
            <a:ext cx="2673297" cy="47525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64096"/>
          </a:xfrm>
        </p:spPr>
        <p:txBody>
          <a:bodyPr/>
          <a:lstStyle/>
          <a:p>
            <a:r>
              <a:rPr lang="en-US" altLang="zh-CN" sz="3200" dirty="0" smtClean="0"/>
              <a:t>《HTML5</a:t>
            </a:r>
            <a:r>
              <a:rPr lang="zh-CN" altLang="en-US" sz="3200" dirty="0" smtClean="0"/>
              <a:t>交互融媒体内容设计与制作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赛项</a:t>
            </a:r>
            <a:endParaRPr lang="zh-CN" altLang="en-US" sz="3200" dirty="0"/>
          </a:p>
        </p:txBody>
      </p:sp>
      <p:pic>
        <p:nvPicPr>
          <p:cNvPr id="5" name="内容占位符 4" descr="html5现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3672408" cy="2520280"/>
          </a:xfrm>
        </p:spPr>
      </p:pic>
      <p:pic>
        <p:nvPicPr>
          <p:cNvPr id="6" name="内容占位符 5" descr="李国文htm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3816424" cy="2449678"/>
          </a:xfrm>
        </p:spPr>
      </p:pic>
      <p:sp>
        <p:nvSpPr>
          <p:cNvPr id="8" name="TextBox 7"/>
          <p:cNvSpPr txBox="1"/>
          <p:nvPr/>
        </p:nvSpPr>
        <p:spPr>
          <a:xfrm>
            <a:off x="539552" y="4005064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 smtClean="0"/>
              <a:t>赛项内容</a:t>
            </a:r>
            <a:r>
              <a:rPr lang="zh-CN" altLang="en-US" dirty="0" smtClean="0"/>
              <a:t>：（赛程</a:t>
            </a:r>
            <a:r>
              <a:rPr lang="en-US" altLang="zh-CN" dirty="0" smtClean="0"/>
              <a:t>4小时）</a:t>
            </a:r>
          </a:p>
          <a:p>
            <a:r>
              <a:rPr lang="zh-CN" altLang="zh-CN" dirty="0" smtClean="0"/>
              <a:t>第一部分按竞赛任务书中任务一提供的分镜图文脚本和</a:t>
            </a:r>
            <a:r>
              <a:rPr lang="en-US" altLang="zh-CN" dirty="0" smtClean="0"/>
              <a:t> H5 </a:t>
            </a:r>
            <a:r>
              <a:rPr lang="zh-CN" altLang="zh-CN" dirty="0" smtClean="0"/>
              <a:t>作品，使用</a:t>
            </a:r>
            <a:r>
              <a:rPr lang="en-US" altLang="zh-CN" dirty="0" smtClean="0"/>
              <a:t> HTML5 </a:t>
            </a:r>
            <a:r>
              <a:rPr lang="zh-CN" altLang="zh-CN" dirty="0" smtClean="0"/>
              <a:t>交互融媒体内容设计与制作实训平台制作</a:t>
            </a:r>
            <a:r>
              <a:rPr lang="en-US" altLang="zh-CN" dirty="0" smtClean="0"/>
              <a:t> H5 </a:t>
            </a:r>
            <a:r>
              <a:rPr lang="zh-CN" altLang="zh-CN" dirty="0" smtClean="0"/>
              <a:t>作品；</a:t>
            </a:r>
            <a:endParaRPr lang="en-US" altLang="zh-CN" dirty="0" smtClean="0"/>
          </a:p>
          <a:p>
            <a:r>
              <a:rPr lang="zh-CN" altLang="zh-CN" dirty="0" smtClean="0"/>
              <a:t>第二部分按竞赛任务书任务二要求及所给定的资料，使用编译器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Hbuilder</a:t>
            </a:r>
            <a:r>
              <a:rPr lang="en-US" altLang="zh-CN" dirty="0" smtClean="0"/>
              <a:t> </a:t>
            </a:r>
            <a:r>
              <a:rPr lang="zh-CN" altLang="zh-CN" dirty="0" smtClean="0"/>
              <a:t>完成指定</a:t>
            </a:r>
            <a:r>
              <a:rPr lang="en-US" altLang="zh-CN" dirty="0" smtClean="0"/>
              <a:t> H5 </a:t>
            </a:r>
            <a:r>
              <a:rPr lang="zh-CN" altLang="zh-CN" dirty="0" smtClean="0"/>
              <a:t>融媒体内容开发，利用</a:t>
            </a:r>
            <a:r>
              <a:rPr lang="en-US" altLang="zh-CN" dirty="0" smtClean="0"/>
              <a:t> html5+css3 </a:t>
            </a:r>
            <a:r>
              <a:rPr lang="zh-CN" altLang="zh-CN" dirty="0" smtClean="0"/>
              <a:t>及原生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javaScript</a:t>
            </a:r>
            <a:r>
              <a:rPr lang="en-US" altLang="zh-CN" dirty="0" smtClean="0"/>
              <a:t> </a:t>
            </a:r>
            <a:r>
              <a:rPr lang="zh-CN" altLang="zh-CN" dirty="0" smtClean="0"/>
              <a:t>语言编程完成指定</a:t>
            </a:r>
            <a:r>
              <a:rPr lang="en-US" altLang="zh-CN" dirty="0" smtClean="0"/>
              <a:t> H5 </a:t>
            </a:r>
            <a:r>
              <a:rPr lang="zh-CN" altLang="zh-CN" dirty="0" smtClean="0"/>
              <a:t>融媒体内容的制作。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这次比赛使用企业赞助系统，比赛前我们没有对应的软件可练习</a:t>
            </a:r>
            <a:r>
              <a:rPr lang="zh-CN" altLang="en-US" dirty="0" smtClean="0"/>
              <a:t>，</a:t>
            </a:r>
            <a:r>
              <a:rPr lang="zh-CN" altLang="zh-CN" dirty="0" smtClean="0"/>
              <a:t>我校三位参赛选手在没有相应软件的练习下，凭着扎实的专业技能，在激烈的赛场中沉着应战，充分发挥了自已的专业技能水平，</a:t>
            </a:r>
            <a:r>
              <a:rPr lang="zh-CN" altLang="zh-CN" dirty="0" smtClean="0">
                <a:solidFill>
                  <a:srgbClr val="FF0000"/>
                </a:solidFill>
              </a:rPr>
              <a:t>在</a:t>
            </a:r>
            <a:r>
              <a:rPr lang="en-US" altLang="zh-CN" dirty="0" smtClean="0">
                <a:solidFill>
                  <a:srgbClr val="FF0000"/>
                </a:solidFill>
              </a:rPr>
              <a:t>57</a:t>
            </a:r>
            <a:r>
              <a:rPr lang="zh-CN" altLang="zh-CN" dirty="0" smtClean="0">
                <a:solidFill>
                  <a:srgbClr val="FF0000"/>
                </a:solidFill>
              </a:rPr>
              <a:t>所学校竞争中</a:t>
            </a:r>
            <a:r>
              <a:rPr lang="zh-CN" altLang="zh-CN" dirty="0" smtClean="0"/>
              <a:t>，获三等奖的优异成绩</a:t>
            </a:r>
            <a:endParaRPr lang="en-US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zh-CN" dirty="0" smtClean="0"/>
              <a:t>《软件测试》赛项</a:t>
            </a:r>
            <a:r>
              <a:rPr lang="en-US" altLang="zh-CN" dirty="0" smtClean="0"/>
              <a:t>  </a:t>
            </a:r>
            <a:r>
              <a:rPr lang="en-US" altLang="zh-CN" sz="3600" dirty="0" smtClean="0"/>
              <a:t>(</a:t>
            </a:r>
            <a:r>
              <a:rPr lang="zh-CN" altLang="en-US" sz="3600" dirty="0" smtClean="0"/>
              <a:t>赛程</a:t>
            </a:r>
            <a:r>
              <a:rPr lang="en-US" altLang="zh-CN" sz="3600" dirty="0" smtClean="0"/>
              <a:t>4</a:t>
            </a:r>
            <a:r>
              <a:rPr lang="zh-CN" altLang="en-US" sz="3600" dirty="0" smtClean="0"/>
              <a:t>小时）</a:t>
            </a:r>
            <a:endParaRPr lang="zh-CN" altLang="en-US" sz="3600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925144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zh-CN" altLang="zh-CN" sz="1600" dirty="0" smtClean="0"/>
              <a:t>《软件测试》赛项在广州番禺职业技术学院举行，竞赛分</a:t>
            </a:r>
            <a:r>
              <a:rPr lang="zh-CN" altLang="en-US" sz="1600" dirty="0" smtClean="0"/>
              <a:t>：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制定测试方案</a:t>
            </a:r>
            <a:r>
              <a:rPr lang="zh-CN" altLang="zh-CN" sz="1600" dirty="0" smtClean="0">
                <a:solidFill>
                  <a:srgbClr val="FF0000"/>
                </a:solidFill>
              </a:rPr>
              <a:t>、</a:t>
            </a:r>
            <a:r>
              <a:rPr lang="zh-CN" altLang="zh-CN" sz="1600" b="1" dirty="0" smtClean="0">
                <a:solidFill>
                  <a:srgbClr val="FF0000"/>
                </a:solidFill>
              </a:rPr>
              <a:t>设计测试用例、执行测试用例、编写测试总结报告、性能测试五个任务</a:t>
            </a:r>
            <a:r>
              <a:rPr lang="zh-CN" altLang="zh-CN" sz="1600" dirty="0" smtClean="0"/>
              <a:t>。不仅考查软件测试方案的设计</a:t>
            </a:r>
            <a:r>
              <a:rPr lang="zh-CN" altLang="en-US" sz="1600" dirty="0" smtClean="0"/>
              <a:t>及</a:t>
            </a:r>
            <a:r>
              <a:rPr lang="zh-CN" altLang="zh-CN" sz="1600" dirty="0" smtClean="0"/>
              <a:t>优化能力和专业知识的掌握</a:t>
            </a:r>
            <a:r>
              <a:rPr lang="zh-CN" altLang="en-US" sz="1600" dirty="0" smtClean="0"/>
              <a:t>程度</a:t>
            </a:r>
            <a:r>
              <a:rPr lang="zh-CN" altLang="zh-CN" sz="1600" dirty="0" smtClean="0"/>
              <a:t>，而且对学生的专业实践技能、组织管理、专业团队协作，现场问题分析与处理、工作效率等方面的职业素养都有较高的要求。</a:t>
            </a:r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三位参赛选手具有良好的心理素质，熟练的专业技能，较好地发挥了自已的专业技能水平，</a:t>
            </a:r>
            <a:r>
              <a:rPr lang="zh-CN" altLang="zh-CN" sz="1600" dirty="0" smtClean="0">
                <a:solidFill>
                  <a:srgbClr val="FF0000"/>
                </a:solidFill>
              </a:rPr>
              <a:t>在与</a:t>
            </a:r>
            <a:r>
              <a:rPr lang="en-US" altLang="zh-CN" sz="1600" dirty="0" smtClean="0">
                <a:solidFill>
                  <a:srgbClr val="FF0000"/>
                </a:solidFill>
              </a:rPr>
              <a:t>48</a:t>
            </a:r>
            <a:r>
              <a:rPr lang="zh-CN" altLang="zh-CN" sz="1600" dirty="0" smtClean="0">
                <a:solidFill>
                  <a:srgbClr val="FF0000"/>
                </a:solidFill>
              </a:rPr>
              <a:t>所高校竞争中</a:t>
            </a:r>
            <a:r>
              <a:rPr lang="zh-CN" altLang="zh-CN" sz="1600" dirty="0" smtClean="0"/>
              <a:t>，获得三等奖的优异成绩</a:t>
            </a:r>
            <a:endParaRPr lang="zh-CN" altLang="en-US" sz="1600" dirty="0"/>
          </a:p>
        </p:txBody>
      </p:sp>
      <p:pic>
        <p:nvPicPr>
          <p:cNvPr id="8" name="图片 7" descr="C:\Users\Administrator\AppData\Local\Temp\WeChat Files\b5a714ef1dbf9a8448fd78913e65f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32448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8"/>
          <p:cNvSpPr>
            <a:spLocks noGrp="1"/>
          </p:cNvSpPr>
          <p:nvPr>
            <p:ph sz="half" idx="1"/>
          </p:nvPr>
        </p:nvSpPr>
        <p:spPr>
          <a:xfrm>
            <a:off x="467544" y="4365104"/>
            <a:ext cx="4028256" cy="1905075"/>
          </a:xfrm>
        </p:spPr>
        <p:txBody>
          <a:bodyPr/>
          <a:lstStyle/>
          <a:p>
            <a:pPr>
              <a:buNone/>
            </a:pPr>
            <a:r>
              <a:rPr lang="zh-CN" altLang="zh-CN" sz="1800" dirty="0" smtClean="0"/>
              <a:t>指导</a:t>
            </a:r>
            <a:r>
              <a:rPr lang="zh-CN" altLang="en-US" sz="1800" dirty="0" smtClean="0"/>
              <a:t>教</a:t>
            </a:r>
            <a:r>
              <a:rPr lang="zh-CN" altLang="zh-CN" sz="1800" dirty="0" smtClean="0"/>
              <a:t>师</a:t>
            </a:r>
            <a:r>
              <a:rPr lang="zh-CN" altLang="en-US" sz="1800" dirty="0" smtClean="0"/>
              <a:t>：</a:t>
            </a:r>
            <a:r>
              <a:rPr lang="zh-CN" altLang="zh-CN" sz="1800" dirty="0" smtClean="0"/>
              <a:t>李国文</a:t>
            </a:r>
            <a:r>
              <a:rPr lang="zh-CN" altLang="en-US" sz="1800" dirty="0" smtClean="0"/>
              <a:t>老师</a:t>
            </a:r>
            <a:endParaRPr lang="en-US" altLang="zh-CN" sz="1800" dirty="0" smtClean="0"/>
          </a:p>
          <a:p>
            <a:pPr>
              <a:buNone/>
            </a:pPr>
            <a:r>
              <a:rPr lang="zh-CN" altLang="zh-CN" sz="1800" dirty="0" smtClean="0"/>
              <a:t>领队</a:t>
            </a:r>
            <a:r>
              <a:rPr lang="zh-CN" altLang="en-US" sz="1800" dirty="0" smtClean="0"/>
              <a:t>：</a:t>
            </a:r>
            <a:r>
              <a:rPr lang="zh-CN" altLang="zh-CN" sz="1800" dirty="0" smtClean="0"/>
              <a:t>林琳</a:t>
            </a:r>
            <a:r>
              <a:rPr lang="zh-CN" altLang="en-US" sz="1800" dirty="0" smtClean="0"/>
              <a:t>老师</a:t>
            </a:r>
            <a:endParaRPr lang="en-US" altLang="zh-CN" sz="1800" dirty="0" smtClean="0"/>
          </a:p>
          <a:p>
            <a:pPr>
              <a:buNone/>
            </a:pPr>
            <a:r>
              <a:rPr lang="zh-CN" altLang="zh-CN" sz="1800" dirty="0" smtClean="0"/>
              <a:t>参赛同学</a:t>
            </a:r>
            <a:r>
              <a:rPr lang="zh-CN" altLang="en-US" sz="1800" dirty="0" smtClean="0"/>
              <a:t>：</a:t>
            </a:r>
            <a:r>
              <a:rPr lang="zh-CN" altLang="zh-CN" sz="1800" dirty="0" smtClean="0"/>
              <a:t>徐灿滨、郑佳湖、丁宏涛</a:t>
            </a:r>
            <a:endParaRPr lang="zh-CN" altLang="en-US" sz="18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《</a:t>
            </a:r>
            <a:r>
              <a:rPr lang="zh-CN" altLang="zh-CN" dirty="0" smtClean="0"/>
              <a:t>互联网广告设计</a:t>
            </a:r>
            <a:r>
              <a:rPr lang="en-US" altLang="zh-CN" dirty="0" smtClean="0"/>
              <a:t>》</a:t>
            </a:r>
            <a:r>
              <a:rPr lang="zh-CN" altLang="zh-CN" dirty="0" smtClean="0"/>
              <a:t>赛项</a:t>
            </a:r>
            <a:endParaRPr lang="zh-CN" altLang="en-US" dirty="0"/>
          </a:p>
        </p:txBody>
      </p:sp>
      <p:pic>
        <p:nvPicPr>
          <p:cNvPr id="8" name="内容占位符 7" descr="吴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038600" cy="3028950"/>
          </a:xfrm>
        </p:spPr>
      </p:pic>
      <p:sp>
        <p:nvSpPr>
          <p:cNvPr id="6" name="内容占位符 5"/>
          <p:cNvSpPr>
            <a:spLocks noGrp="1"/>
          </p:cNvSpPr>
          <p:nvPr>
            <p:ph sz="half" idx="1"/>
          </p:nvPr>
        </p:nvSpPr>
        <p:spPr>
          <a:xfrm>
            <a:off x="323528" y="5013176"/>
            <a:ext cx="4186808" cy="720080"/>
          </a:xfrm>
        </p:spPr>
        <p:txBody>
          <a:bodyPr/>
          <a:lstStyle/>
          <a:p>
            <a:r>
              <a:rPr lang="zh-CN" altLang="zh-CN" sz="1600" dirty="0" smtClean="0"/>
              <a:t>指导老师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吴海娟，</a:t>
            </a:r>
            <a:endParaRPr lang="en-US" altLang="zh-CN" sz="1600" dirty="0" smtClean="0"/>
          </a:p>
          <a:p>
            <a:r>
              <a:rPr lang="zh-CN" altLang="zh-CN" sz="1600" dirty="0" smtClean="0"/>
              <a:t>参赛同学</a:t>
            </a:r>
            <a:r>
              <a:rPr lang="zh-CN" altLang="en-US" sz="1600" dirty="0" smtClean="0"/>
              <a:t>：</a:t>
            </a:r>
            <a:r>
              <a:rPr lang="zh-CN" altLang="zh-CN" sz="1600" dirty="0" smtClean="0"/>
              <a:t>陈林元、叶洁仪、刘渝玮</a:t>
            </a:r>
            <a:endParaRPr lang="zh-CN" altLang="en-US" sz="1600" dirty="0" smtClean="0"/>
          </a:p>
          <a:p>
            <a:endParaRPr lang="zh-CN" altLang="zh-CN" dirty="0" smtClean="0"/>
          </a:p>
        </p:txBody>
      </p:sp>
      <p:sp>
        <p:nvSpPr>
          <p:cNvPr id="7" name="矩形 6"/>
          <p:cNvSpPr/>
          <p:nvPr/>
        </p:nvSpPr>
        <p:spPr>
          <a:xfrm>
            <a:off x="4788024" y="1628800"/>
            <a:ext cx="3816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zh-CN" dirty="0" smtClean="0"/>
              <a:t>互联网广告设计</a:t>
            </a:r>
            <a:r>
              <a:rPr lang="en-US" altLang="zh-CN" dirty="0" smtClean="0"/>
              <a:t>》</a:t>
            </a:r>
            <a:r>
              <a:rPr lang="zh-CN" altLang="zh-CN" dirty="0" smtClean="0"/>
              <a:t>赛项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2020</a:t>
            </a:r>
            <a:r>
              <a:rPr lang="zh-CN" altLang="zh-CN" dirty="0" smtClean="0"/>
              <a:t>年</a:t>
            </a:r>
            <a:r>
              <a:rPr lang="en-US" altLang="zh-CN" dirty="0" smtClean="0"/>
              <a:t>11</a:t>
            </a:r>
            <a:r>
              <a:rPr lang="zh-CN" altLang="zh-CN" dirty="0" smtClean="0"/>
              <a:t>月</a:t>
            </a:r>
            <a:r>
              <a:rPr lang="en-US" altLang="zh-CN" dirty="0" smtClean="0"/>
              <a:t>21</a:t>
            </a:r>
            <a:r>
              <a:rPr lang="zh-CN" altLang="zh-CN" dirty="0" smtClean="0"/>
              <a:t>日在广东文艺职业学院举行</a:t>
            </a:r>
            <a:endParaRPr lang="en-US" altLang="zh-CN" dirty="0" smtClean="0"/>
          </a:p>
          <a:p>
            <a:r>
              <a:rPr lang="zh-CN" altLang="zh-CN" dirty="0" smtClean="0"/>
              <a:t>竞赛分</a:t>
            </a:r>
            <a:r>
              <a:rPr lang="zh-CN" altLang="en-US" dirty="0" smtClean="0"/>
              <a:t>为</a:t>
            </a:r>
            <a:r>
              <a:rPr lang="zh-CN" altLang="zh-CN" b="1" dirty="0" smtClean="0">
                <a:solidFill>
                  <a:srgbClr val="FF0000"/>
                </a:solidFill>
              </a:rPr>
              <a:t>六个任务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1、</a:t>
            </a:r>
            <a:r>
              <a:rPr lang="zh-CN" altLang="zh-CN" b="1" dirty="0" smtClean="0">
                <a:solidFill>
                  <a:srgbClr val="FF0000"/>
                </a:solidFill>
              </a:rPr>
              <a:t>广告创意和策划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2、</a:t>
            </a:r>
            <a:r>
              <a:rPr lang="zh-CN" altLang="zh-CN" b="1" dirty="0" smtClean="0">
                <a:solidFill>
                  <a:srgbClr val="FF0000"/>
                </a:solidFill>
              </a:rPr>
              <a:t>原创广告主画面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r>
              <a:rPr lang="zh-CN" altLang="zh-CN" b="1" dirty="0" smtClean="0">
                <a:solidFill>
                  <a:srgbClr val="FF0000"/>
                </a:solidFill>
              </a:rPr>
              <a:t>、动图广告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r>
              <a:rPr lang="zh-CN" altLang="zh-CN" b="1" dirty="0" smtClean="0">
                <a:solidFill>
                  <a:srgbClr val="FF0000"/>
                </a:solidFill>
              </a:rPr>
              <a:t>、动画广告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zh-CN" b="1" dirty="0" smtClean="0">
                <a:solidFill>
                  <a:srgbClr val="FF0000"/>
                </a:solidFill>
              </a:rPr>
              <a:t>、</a:t>
            </a:r>
            <a:r>
              <a:rPr lang="en-US" altLang="zh-CN" b="1" dirty="0" smtClean="0">
                <a:solidFill>
                  <a:srgbClr val="FF0000"/>
                </a:solidFill>
              </a:rPr>
              <a:t>Html5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r>
              <a:rPr lang="zh-CN" altLang="zh-CN" b="1" dirty="0" smtClean="0">
                <a:solidFill>
                  <a:srgbClr val="FF0000"/>
                </a:solidFill>
              </a:rPr>
              <a:t>、推文</a:t>
            </a:r>
            <a:r>
              <a:rPr lang="zh-CN" altLang="en-US" b="1" dirty="0" smtClean="0">
                <a:solidFill>
                  <a:srgbClr val="FF0000"/>
                </a:solidFill>
              </a:rPr>
              <a:t>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zh-CN" b="1" dirty="0" smtClean="0">
                <a:solidFill>
                  <a:srgbClr val="FF0000"/>
                </a:solidFill>
              </a:rPr>
              <a:t>竞赛历时十二小时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       全面</a:t>
            </a:r>
            <a:r>
              <a:rPr lang="zh-CN" altLang="zh-CN" dirty="0" smtClean="0"/>
              <a:t>考查学生对广告创意</a:t>
            </a:r>
            <a:r>
              <a:rPr lang="zh-CN" altLang="en-US" dirty="0" smtClean="0"/>
              <a:t>、</a:t>
            </a:r>
            <a:r>
              <a:rPr lang="zh-CN" altLang="zh-CN" dirty="0" smtClean="0"/>
              <a:t>策划方案的设计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广告</a:t>
            </a:r>
            <a:r>
              <a:rPr lang="zh-CN" altLang="en-US" dirty="0" smtClean="0"/>
              <a:t>动画制作</a:t>
            </a:r>
            <a:r>
              <a:rPr lang="zh-CN" altLang="zh-CN" dirty="0" smtClean="0"/>
              <a:t>专业技能、团队协作</a:t>
            </a:r>
            <a:r>
              <a:rPr lang="zh-CN" altLang="en-US" dirty="0" smtClean="0"/>
              <a:t>与分工</a:t>
            </a:r>
            <a:r>
              <a:rPr lang="zh-CN" altLang="zh-CN" dirty="0" smtClean="0"/>
              <a:t>，现场</a:t>
            </a:r>
            <a:r>
              <a:rPr lang="zh-CN" altLang="en-US" dirty="0" smtClean="0"/>
              <a:t>设计、分析、</a:t>
            </a:r>
            <a:r>
              <a:rPr lang="zh-CN" altLang="zh-CN" dirty="0" smtClean="0"/>
              <a:t>处理问题、工作效率</a:t>
            </a:r>
            <a:r>
              <a:rPr lang="zh-CN" altLang="en-US" dirty="0" smtClean="0"/>
              <a:t>、精益求精，吃苦耐劳</a:t>
            </a:r>
            <a:r>
              <a:rPr lang="zh-CN" altLang="zh-CN" dirty="0" smtClean="0"/>
              <a:t>等方面的职业素养。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蓝白</Template>
  <TotalTime>838</TotalTime>
  <Words>2163</Words>
  <Application>Microsoft Office PowerPoint</Application>
  <PresentationFormat>全屏显示(4:3)</PresentationFormat>
  <Paragraphs>187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通用_蓝</vt:lpstr>
      <vt:lpstr>1_通用_蓝</vt:lpstr>
      <vt:lpstr>暗香扑面</vt:lpstr>
      <vt:lpstr>信息工程技术学院</vt:lpstr>
      <vt:lpstr>职业技能大赛总结汇报：</vt:lpstr>
      <vt:lpstr>2019-2020年度 信息工程技术学院竞赛活动计划表</vt:lpstr>
      <vt:lpstr>职业技能大赛总结汇报：</vt:lpstr>
      <vt:lpstr>幻灯片 5</vt:lpstr>
      <vt:lpstr>现场直播为特写我校镜头而自豪</vt:lpstr>
      <vt:lpstr>《HTML5交互融媒体内容设计与制作》赛项</vt:lpstr>
      <vt:lpstr>《软件测试》赛项  (赛程4小时）</vt:lpstr>
      <vt:lpstr>《互联网广告设计》赛项</vt:lpstr>
      <vt:lpstr>信息技术素养大赛</vt:lpstr>
      <vt:lpstr>第六届全国应用型人才综合技能大赛</vt:lpstr>
      <vt:lpstr>幻灯片 12</vt:lpstr>
      <vt:lpstr>信息工程技术学院省赛、国赛参赛项目情况表</vt:lpstr>
      <vt:lpstr>校内职业技能大赛</vt:lpstr>
      <vt:lpstr>幻灯片 15</vt:lpstr>
      <vt:lpstr>校内职业技能大赛：</vt:lpstr>
      <vt:lpstr>2020—2021年度 全省职业院校学生专业技能大赛动员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信息工程技术学院</dc:title>
  <dc:creator>Administrator</dc:creator>
  <cp:lastModifiedBy>Administrator</cp:lastModifiedBy>
  <cp:revision>71</cp:revision>
  <dcterms:created xsi:type="dcterms:W3CDTF">2020-12-21T03:16:55Z</dcterms:created>
  <dcterms:modified xsi:type="dcterms:W3CDTF">2020-12-24T13:23:53Z</dcterms:modified>
</cp:coreProperties>
</file>