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2" r:id="rId3"/>
    <p:sldId id="304" r:id="rId4"/>
    <p:sldId id="306" r:id="rId6"/>
    <p:sldId id="311" r:id="rId7"/>
    <p:sldId id="308" r:id="rId8"/>
    <p:sldId id="307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60" r:id="rId17"/>
  </p:sldIdLst>
  <p:sldSz cx="12192000" cy="6858000"/>
  <p:notesSz cx="6858000" cy="9144000"/>
  <p:embeddedFontLst>
    <p:embeddedFont>
      <p:font typeface="华文行楷" panose="02010800040101010101" charset="-122"/>
      <p:regular r:id="rId22"/>
    </p:embeddedFont>
    <p:embeddedFont>
      <p:font typeface="Segoe UI Light" panose="020B0502040204020203" pitchFamily="34" charset="0"/>
      <p:regular r:id="rId23"/>
    </p:embeddedFont>
    <p:embeddedFont>
      <p:font typeface="微软雅黑" panose="020B0503020204020204" pitchFamily="34" charset="-122"/>
      <p:regular r:id="rId24"/>
    </p:embeddedFont>
    <p:embeddedFont>
      <p:font typeface="黑体" panose="02010609060101010101" charset="-122"/>
      <p:regular r:id="rId25"/>
    </p:embeddedFont>
    <p:embeddedFont>
      <p:font typeface="Calibri" panose="020F0502020204030204"/>
      <p:regular r:id="rId26"/>
      <p:bold r:id="rId27"/>
      <p:italic r:id="rId28"/>
      <p:boldItalic r:id="rId29"/>
    </p:embeddedFont>
    <p:embeddedFont>
      <p:font typeface="Segoe UI Black" panose="020B0A02040204020203" pitchFamily="34" charset="0"/>
      <p:bold r:id="rId30"/>
    </p:embeddedFont>
    <p:embeddedFont>
      <p:font typeface="等线" panose="02010600030101010101" charset="0"/>
      <p:regular r:id="rId31"/>
    </p:embeddedFont>
    <p:embeddedFont>
      <p:font typeface="等线 Light" panose="02010600030101010101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7"/>
    <a:srgbClr val="004074"/>
    <a:srgbClr val="003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044"/>
        <p:guide pos="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11F6-8BA6-4F72-8F18-41F8F3DE11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B0E95-8D55-442F-9C4A-90D3BE2C3D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600" y="90170"/>
            <a:ext cx="9746615" cy="1482090"/>
            <a:chOff x="355600" y="90170"/>
            <a:chExt cx="9746615" cy="1482090"/>
          </a:xfrm>
        </p:grpSpPr>
        <p:sp>
          <p:nvSpPr>
            <p:cNvPr id="288" name="文本框 287"/>
            <p:cNvSpPr txBox="1"/>
            <p:nvPr/>
          </p:nvSpPr>
          <p:spPr>
            <a:xfrm>
              <a:off x="2089785" y="292735"/>
              <a:ext cx="8012430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华文行楷" panose="02010800040101010101" charset="-122"/>
                  <a:ea typeface="华文行楷" panose="02010800040101010101" charset="-122"/>
                  <a:cs typeface="Segoe UI Light" panose="020B0502040204020203" pitchFamily="34" charset="0"/>
                  <a:sym typeface="+mn-ea"/>
                </a:rPr>
                <a:t>广州珠江职业技术学院</a:t>
              </a:r>
              <a:endParaRPr lang="zh-CN" altLang="en-US" sz="4800" b="1" dirty="0">
                <a:latin typeface="华文行楷" panose="02010800040101010101" charset="-122"/>
                <a:ea typeface="华文行楷" panose="02010800040101010101" charset="-122"/>
                <a:cs typeface="Segoe UI Light" panose="020B0502040204020203" pitchFamily="34" charset="0"/>
                <a:sym typeface="+mn-ea"/>
              </a:endParaRPr>
            </a:p>
            <a:p>
              <a:r>
                <a:rPr sz="20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Guangzhou Pearl-River Vocational College </a:t>
              </a:r>
              <a:r>
                <a:rPr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of </a:t>
              </a:r>
              <a:r>
                <a:rPr sz="200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echnology</a:t>
              </a:r>
              <a:endParaRPr sz="20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endParaRPr>
            </a:p>
          </p:txBody>
        </p:sp>
        <p:pic>
          <p:nvPicPr>
            <p:cNvPr id="5" name="图片 4" descr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" y="90170"/>
              <a:ext cx="1482090" cy="148209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912995" y="4650740"/>
            <a:ext cx="2365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5197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招生就业处</a:t>
            </a:r>
            <a:endParaRPr lang="zh-CN" altLang="en-US" sz="2000" b="1" dirty="0" smtClean="0">
              <a:solidFill>
                <a:srgbClr val="005197"/>
              </a:solidFill>
              <a:effectLst>
                <a:reflection blurRad="6350" stA="53000" endA="300" endPos="35500" dir="5400000" sy="-90000" algn="bl" rotWithShape="0"/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4055" y="4504690"/>
            <a:ext cx="583311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5197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55" y="3284855"/>
            <a:ext cx="1197102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6600" b="1">
                <a:solidFill>
                  <a:srgbClr val="005197"/>
                </a:solidFill>
                <a:effectLst>
                  <a:reflection blurRad="6350" stA="53000" endA="300" endPos="35500" dir="5400000" sy="-90000" algn="bl" rotWithShape="0"/>
                </a:effectLst>
              </a:rPr>
              <a:t>实习指导老师实习系统培训会议</a:t>
            </a:r>
            <a:endParaRPr lang="zh-CN" altLang="zh-CN" sz="6600" b="1">
              <a:solidFill>
                <a:srgbClr val="00519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/>
          <p:nvPr/>
        </p:nvSpPr>
        <p:spPr>
          <a:xfrm>
            <a:off x="1958340" y="1598295"/>
            <a:ext cx="4260850" cy="161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sz="16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申请实习，填写实习单位信息并上传已签好的三方协议照片，等待老师进行审核；（备注：实习地址为每日签到地址）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235" y="575945"/>
            <a:ext cx="33909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sz="4400" b="1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en-US" sz="4400" b="1" dirty="0">
                <a:sym typeface="+mn-ea"/>
              </a:rPr>
              <a:t>3.1 实习申请</a:t>
            </a:r>
            <a:endParaRPr lang="en-US" sz="4400" b="1" dirty="0">
              <a:sym typeface="+mn-ea"/>
            </a:endParaRPr>
          </a:p>
        </p:txBody>
      </p:sp>
      <p:pic>
        <p:nvPicPr>
          <p:cNvPr id="1073742891" name="图片 7"/>
          <p:cNvPicPr>
            <a:picLocks noChangeAspect="1"/>
          </p:cNvPicPr>
          <p:nvPr/>
        </p:nvPicPr>
        <p:blipFill>
          <a:blip r:embed="rId1"/>
          <a:srcRect b="14508"/>
          <a:stretch>
            <a:fillRect/>
          </a:stretch>
        </p:blipFill>
        <p:spPr>
          <a:xfrm>
            <a:off x="6718935" y="575945"/>
            <a:ext cx="3461385" cy="5267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07515" y="1477010"/>
            <a:ext cx="470916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altLang="zh-CN"/>
              <a:t>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进入签到范围，完成每日签到；每日签到时间为6：00—20:00;考勤占总成绩40%。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0420" y="525780"/>
            <a:ext cx="239141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400" b="1">
                <a:sym typeface="+mn-ea"/>
              </a:rPr>
              <a:t>3.2  签到</a:t>
            </a:r>
            <a:endParaRPr lang="en-US" sz="4400" b="1">
              <a:sym typeface="+mn-ea"/>
            </a:endParaRPr>
          </a:p>
        </p:txBody>
      </p:sp>
      <p:pic>
        <p:nvPicPr>
          <p:cNvPr id="1073742894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525780"/>
            <a:ext cx="3037840" cy="5888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07515" y="1477010"/>
            <a:ext cx="470916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altLang="zh-CN"/>
              <a:t>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根据学校要求每周完成周报（200-300字），周报题目以“第*周周记”命名，如第1周周记、第2周周记，以此类推，周报占总成绩60%。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0420" y="525780"/>
            <a:ext cx="463677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400" b="1">
                <a:sym typeface="+mn-ea"/>
              </a:rPr>
              <a:t>3.3  报告（周报）</a:t>
            </a:r>
            <a:endParaRPr lang="en-US" sz="4400" b="1">
              <a:sym typeface="+mn-ea"/>
            </a:endParaRPr>
          </a:p>
        </p:txBody>
      </p:sp>
      <p:pic>
        <p:nvPicPr>
          <p:cNvPr id="1073742896" name="图片 1073742895"/>
          <p:cNvPicPr>
            <a:picLocks noChangeAspect="1"/>
          </p:cNvPicPr>
          <p:nvPr/>
        </p:nvPicPr>
        <p:blipFill>
          <a:blip r:embed="rId2"/>
          <a:srcRect b="32800"/>
          <a:stretch>
            <a:fillRect/>
          </a:stretch>
        </p:blipFill>
        <p:spPr>
          <a:xfrm>
            <a:off x="7266305" y="892175"/>
            <a:ext cx="3063875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07515" y="1477010"/>
            <a:ext cx="470916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altLang="zh-CN"/>
              <a:t>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在实习期间的企业或者岗位调动，可在这里重新上传新的企业信息和岗位信息，等待老师审核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便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可变动签到地点。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0420" y="525780"/>
            <a:ext cx="35140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400" b="1">
                <a:sym typeface="+mn-ea"/>
              </a:rPr>
              <a:t>3.4  实习变动</a:t>
            </a:r>
            <a:endParaRPr lang="en-US" sz="4400" b="1">
              <a:sym typeface="+mn-ea"/>
            </a:endParaRPr>
          </a:p>
        </p:txBody>
      </p:sp>
      <p:pic>
        <p:nvPicPr>
          <p:cNvPr id="1073742898" name="图片 10737428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05" y="703580"/>
            <a:ext cx="3141345" cy="5605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04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5197"/>
              </a:gs>
              <a:gs pos="100000">
                <a:srgbClr val="005197">
                  <a:alpha val="51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801620" y="3355975"/>
            <a:ext cx="6588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solidFill>
                  <a:schemeClr val="bg1"/>
                </a:solidFill>
                <a:latin typeface="Times New Roman" panose="02020603050405020304" charset="0"/>
                <a:ea typeface="Segoe UI Black" panose="020B0A02040204020203" pitchFamily="34" charset="0"/>
                <a:cs typeface="Times New Roman" panose="02020603050405020304" charset="0"/>
              </a:rPr>
              <a:t>THANK YOU</a:t>
            </a:r>
            <a:endParaRPr lang="en-US" altLang="zh-CN" sz="7200" b="1" spc="300" dirty="0">
              <a:solidFill>
                <a:schemeClr val="bg1"/>
              </a:solidFill>
              <a:latin typeface="Times New Roman" panose="02020603050405020304" charset="0"/>
              <a:ea typeface="Segoe UI Black" panose="020B0A02040204020203" pitchFamily="34" charset="0"/>
              <a:cs typeface="Times New Roman" panose="02020603050405020304" charset="0"/>
            </a:endParaRPr>
          </a:p>
        </p:txBody>
      </p:sp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35" y="1477010"/>
            <a:ext cx="1878965" cy="187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906895" y="694690"/>
            <a:ext cx="3474720" cy="427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751205" y="578485"/>
            <a:ext cx="327977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4400" b="1" spc="-10" dirty="0">
                <a:latin typeface="Calibri" panose="020F0502020204030204"/>
                <a:cs typeface="Calibri" panose="020F0502020204030204"/>
                <a:sym typeface="+mn-ea"/>
              </a:rPr>
              <a:t>1</a:t>
            </a:r>
            <a:r>
              <a:rPr sz="4400" b="1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、教师登</a:t>
            </a:r>
            <a:r>
              <a:rPr sz="4400" b="1" spc="-1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录</a:t>
            </a:r>
            <a:endParaRPr lang="zh-CN" altLang="en-US" sz="4400"/>
          </a:p>
        </p:txBody>
      </p:sp>
      <p:sp>
        <p:nvSpPr>
          <p:cNvPr id="10" name="object 3"/>
          <p:cNvSpPr txBox="1"/>
          <p:nvPr/>
        </p:nvSpPr>
        <p:spPr>
          <a:xfrm>
            <a:off x="1946910" y="1631950"/>
            <a:ext cx="4260850" cy="161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r>
              <a:rPr lang="en-US" sz="20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微信搜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索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校聘云教师端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输入预先设定手机号码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发送验证码登录</a:t>
            </a:r>
            <a:r>
              <a:rPr sz="2000" spc="-7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（如手机号码发生更换，需联系招生就业处李诗华老师进行重新设置）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bject 4"/>
          <p:cNvSpPr/>
          <p:nvPr/>
        </p:nvSpPr>
        <p:spPr>
          <a:xfrm>
            <a:off x="6644005" y="986282"/>
            <a:ext cx="3886200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" name="object 3"/>
          <p:cNvSpPr txBox="1"/>
          <p:nvPr/>
        </p:nvSpPr>
        <p:spPr>
          <a:xfrm>
            <a:off x="2046605" y="1628140"/>
            <a:ext cx="3096260" cy="41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r>
              <a:rPr lang="en-US" sz="16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登录页面进行操作</a:t>
            </a:r>
            <a:r>
              <a:rPr lang="zh-CN"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2000" spc="-16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205" y="578485"/>
            <a:ext cx="328104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4400" b="1" spc="-10" dirty="0">
                <a:latin typeface="Calibri" panose="020F0502020204030204"/>
                <a:cs typeface="Calibri" panose="020F0502020204030204"/>
                <a:sym typeface="+mn-ea"/>
              </a:rPr>
              <a:t>2</a:t>
            </a:r>
            <a:r>
              <a:rPr sz="4400" b="1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sz="4400" b="1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操作页面</a:t>
            </a:r>
            <a:endParaRPr lang="zh-CN" sz="4400" b="1" spc="-5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object 5"/>
          <p:cNvSpPr/>
          <p:nvPr/>
        </p:nvSpPr>
        <p:spPr>
          <a:xfrm>
            <a:off x="6774180" y="699770"/>
            <a:ext cx="3631565" cy="4109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" name="文本框 1"/>
          <p:cNvSpPr txBox="1"/>
          <p:nvPr/>
        </p:nvSpPr>
        <p:spPr>
          <a:xfrm>
            <a:off x="863600" y="639445"/>
            <a:ext cx="326834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4400" b="1" spc="-5" dirty="0">
                <a:latin typeface="Calibri" panose="020F0502020204030204"/>
                <a:cs typeface="Calibri" panose="020F0502020204030204"/>
                <a:sym typeface="+mn-ea"/>
              </a:rPr>
              <a:t>2.1</a:t>
            </a:r>
            <a:r>
              <a:rPr sz="4400" b="1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4400" b="1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</a:t>
            </a:r>
            <a:r>
              <a:rPr sz="4400" b="1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习</a:t>
            </a:r>
            <a:r>
              <a:rPr sz="4400" b="1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审批</a:t>
            </a:r>
            <a:endParaRPr lang="zh-CN" altLang="en-US" sz="4400" b="1"/>
          </a:p>
        </p:txBody>
      </p:sp>
      <p:sp>
        <p:nvSpPr>
          <p:cNvPr id="7" name="object 3"/>
          <p:cNvSpPr txBox="1"/>
          <p:nvPr/>
        </p:nvSpPr>
        <p:spPr>
          <a:xfrm>
            <a:off x="2171065" y="1631950"/>
            <a:ext cx="4260850" cy="161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sz="16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审批所提交的学生实习申请，与实习协议保持一致，确认后通过；如不一致，学生需与实习单位签到的三方协议保持一致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/>
          <p:nvPr/>
        </p:nvSpPr>
        <p:spPr>
          <a:xfrm>
            <a:off x="1958340" y="1598295"/>
            <a:ext cx="4260850" cy="161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sz="16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学生实习期间每天完成签到工作，6:00 —20：00 为签到时间，指导老师可查询到签到情况，每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签到占学生实习成绩 40%。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5" y="465455"/>
            <a:ext cx="3491230" cy="5817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6440" y="465455"/>
            <a:ext cx="33909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4400" b="1" spc="-5" dirty="0">
                <a:latin typeface="Calibri" panose="020F0502020204030204"/>
                <a:cs typeface="Calibri" panose="020F0502020204030204"/>
                <a:sym typeface="+mn-ea"/>
              </a:rPr>
              <a:t> 2.2 实习签到</a:t>
            </a:r>
            <a:endParaRPr lang="zh-CN" altLang="en-US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30985" y="1477010"/>
            <a:ext cx="522986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altLang="zh-CN"/>
              <a:t>    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指导老师每周根据学生提交周报 （字数 200-300 字）进行评分和评语，老师评语要求必须根据本周学生情况单独进行评价（字数不少于 30 字）；若学生周报不符合要求则退回重新修改。（周报占实习成绩 60%）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75" y="525780"/>
            <a:ext cx="3237865" cy="5806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0420" y="525780"/>
            <a:ext cx="560387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>
                <a:sym typeface="+mn-ea"/>
              </a:rPr>
              <a:t>2.3 实习报告（周报</a:t>
            </a:r>
            <a:r>
              <a:rPr sz="4400" b="1" spc="-5" dirty="0">
                <a:latin typeface="Calibri" panose="020F0502020204030204"/>
                <a:cs typeface="Calibri" panose="020F0502020204030204"/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1205" y="578485"/>
            <a:ext cx="326771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r>
              <a:rPr lang="en-US" sz="4400" b="1" spc="-5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1</a:t>
            </a:r>
            <a:r>
              <a:rPr sz="4400" b="1" spc="-5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、学生登录</a:t>
            </a:r>
            <a:endParaRPr sz="4400" b="1" spc="-5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/>
              <a:sym typeface="+mn-e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800860" y="1727200"/>
            <a:ext cx="6926580" cy="2150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r>
              <a:rPr lang="en-US" sz="16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方法1：通过微信扫一扫，扫描二维码进入；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方法2：搜索“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校聘云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”小程序进入。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73742889" name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65" y="1145540"/>
            <a:ext cx="3562985" cy="3562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9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0" y="4202430"/>
            <a:ext cx="288925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046605" y="1628140"/>
            <a:ext cx="416179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</a:pPr>
            <a:r>
              <a:rPr lang="en-US" sz="1600" spc="-5" dirty="0">
                <a:latin typeface="Calibri" panose="020F0502020204030204"/>
                <a:cs typeface="Calibri" panose="020F0502020204030204"/>
                <a:sym typeface="+mn-ea"/>
              </a:rPr>
              <a:t>    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进入首页，点击“</a:t>
            </a:r>
            <a:r>
              <a:rPr sz="2000" spc="-16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我的</a:t>
            </a:r>
            <a:r>
              <a:rPr sz="2000" spc="-1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”进行登录注册，按实际情况填写信息绑定。</a:t>
            </a:r>
            <a:endParaRPr sz="2000" spc="-16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205" y="578485"/>
            <a:ext cx="328041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altLang="zh-CN" sz="4400" b="1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4400" b="1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sz="4400" b="1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学生注册</a:t>
            </a:r>
            <a:endParaRPr lang="zh-CN" sz="4400" b="1" spc="-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0" y="293370"/>
            <a:ext cx="3439160" cy="6137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4570" y="184975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22960" y="568960"/>
            <a:ext cx="330009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400" b="1" dirty="0">
                <a:sym typeface="+mn-ea"/>
              </a:rPr>
              <a:t>3</a:t>
            </a:r>
            <a:r>
              <a:rPr sz="4400" b="1" dirty="0">
                <a:sym typeface="+mn-ea"/>
              </a:rPr>
              <a:t>、实习功能</a:t>
            </a:r>
            <a:endParaRPr sz="4400" b="1" dirty="0">
              <a:sym typeface="+mn-e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171065" y="1631950"/>
            <a:ext cx="426085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indent="381000" algn="just">
              <a:lnSpc>
                <a:spcPts val="3120"/>
              </a:lnSpc>
              <a:spcBef>
                <a:spcPts val="270"/>
              </a:spcBef>
              <a:buClrTx/>
              <a:buSzTx/>
              <a:buFontTx/>
            </a:pPr>
            <a:r>
              <a:rPr lang="en-US" sz="16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点击“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服务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”根据“实习工作台”中的具体操作按钮来进行操作。</a:t>
            </a:r>
            <a:endParaRPr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73742890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90" y="949960"/>
            <a:ext cx="3698875" cy="2910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TABLE_BEAUTIFY" val="smartTable{1cb0279a-746b-4279-b9cd-4a870efa8edf}"/>
</p:tagLst>
</file>

<file path=ppt/tags/tag10.xml><?xml version="1.0" encoding="utf-8"?>
<p:tagLst xmlns:p="http://schemas.openxmlformats.org/presentationml/2006/main">
  <p:tag name="KSO_WM_UNIT_TABLE_BEAUTIFY" val="smartTable{1cb0279a-746b-4279-b9cd-4a870efa8edf}"/>
</p:tagLst>
</file>

<file path=ppt/tags/tag2.xml><?xml version="1.0" encoding="utf-8"?>
<p:tagLst xmlns:p="http://schemas.openxmlformats.org/presentationml/2006/main">
  <p:tag name="KSO_WM_UNIT_TABLE_BEAUTIFY" val="smartTable{1cb0279a-746b-4279-b9cd-4a870efa8edf}"/>
</p:tagLst>
</file>

<file path=ppt/tags/tag3.xml><?xml version="1.0" encoding="utf-8"?>
<p:tagLst xmlns:p="http://schemas.openxmlformats.org/presentationml/2006/main">
  <p:tag name="KSO_WM_UNIT_TABLE_BEAUTIFY" val="smartTable{1cb0279a-746b-4279-b9cd-4a870efa8edf}"/>
</p:tagLst>
</file>

<file path=ppt/tags/tag4.xml><?xml version="1.0" encoding="utf-8"?>
<p:tagLst xmlns:p="http://schemas.openxmlformats.org/presentationml/2006/main">
  <p:tag name="KSO_WM_UNIT_TABLE_BEAUTIFY" val="smartTable{1cb0279a-746b-4279-b9cd-4a870efa8edf}"/>
</p:tagLst>
</file>

<file path=ppt/tags/tag5.xml><?xml version="1.0" encoding="utf-8"?>
<p:tagLst xmlns:p="http://schemas.openxmlformats.org/presentationml/2006/main">
  <p:tag name="KSO_WM_UNIT_TABLE_BEAUTIFY" val="smartTable{1cb0279a-746b-4279-b9cd-4a870efa8edf}"/>
</p:tagLst>
</file>

<file path=ppt/tags/tag6.xml><?xml version="1.0" encoding="utf-8"?>
<p:tagLst xmlns:p="http://schemas.openxmlformats.org/presentationml/2006/main">
  <p:tag name="KSO_WM_UNIT_TABLE_BEAUTIFY" val="smartTable{1cb0279a-746b-4279-b9cd-4a870efa8edf}"/>
</p:tagLst>
</file>

<file path=ppt/tags/tag7.xml><?xml version="1.0" encoding="utf-8"?>
<p:tagLst xmlns:p="http://schemas.openxmlformats.org/presentationml/2006/main">
  <p:tag name="KSO_WM_UNIT_TABLE_BEAUTIFY" val="smartTable{1cb0279a-746b-4279-b9cd-4a870efa8edf}"/>
</p:tagLst>
</file>

<file path=ppt/tags/tag8.xml><?xml version="1.0" encoding="utf-8"?>
<p:tagLst xmlns:p="http://schemas.openxmlformats.org/presentationml/2006/main">
  <p:tag name="KSO_WM_UNIT_TABLE_BEAUTIFY" val="smartTable{1cb0279a-746b-4279-b9cd-4a870efa8edf}"/>
</p:tagLst>
</file>

<file path=ppt/tags/tag9.xml><?xml version="1.0" encoding="utf-8"?>
<p:tagLst xmlns:p="http://schemas.openxmlformats.org/presentationml/2006/main">
  <p:tag name="KSO_WM_UNIT_TABLE_BEAUTIFY" val="smartTable{1cb0279a-746b-4279-b9cd-4a870efa8edf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WPS 演示</Application>
  <PresentationFormat>自定义</PresentationFormat>
  <Paragraphs>61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华文行楷</vt:lpstr>
      <vt:lpstr>Segoe UI Light</vt:lpstr>
      <vt:lpstr>Times New Roman</vt:lpstr>
      <vt:lpstr>微软雅黑</vt:lpstr>
      <vt:lpstr>黑体</vt:lpstr>
      <vt:lpstr>Calibri</vt:lpstr>
      <vt:lpstr>Segoe UI Black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昱 刘</dc:creator>
  <cp:lastModifiedBy>诗华✨✨✨</cp:lastModifiedBy>
  <cp:revision>83</cp:revision>
  <dcterms:created xsi:type="dcterms:W3CDTF">2018-07-03T14:18:00Z</dcterms:created>
  <dcterms:modified xsi:type="dcterms:W3CDTF">2020-11-20T07:50:40Z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